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8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6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6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31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31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77320" y="2376000"/>
            <a:ext cx="3603240" cy="179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7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MIS</a:t>
            </a:r>
            <a:br/>
            <a:endParaRPr b="0" lang="sr-Latn-RS" sz="72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877320" y="3172680"/>
            <a:ext cx="6153480" cy="48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400" spc="-1" strike="noStrike" cap="all">
                <a:solidFill>
                  <a:srgbClr val="acd433"/>
                </a:solidFill>
                <a:latin typeface="Century Gothic"/>
                <a:ea typeface="DejaVu Sans"/>
              </a:rPr>
              <a:t>Migrant integration system</a:t>
            </a:r>
            <a:endParaRPr b="0" lang="sr-Latn-RS" sz="24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936000" y="3694680"/>
            <a:ext cx="981504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Marketing plan za projekat MIS</a:t>
            </a:r>
            <a:endParaRPr b="0" lang="sr-Latn-R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r-Latn-R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63080" y="800280"/>
            <a:ext cx="120279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Marketinške aktivnosti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04920" y="2189520"/>
            <a:ext cx="473508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Marketin plan će biti kontrolisan u cilju praćenja uspešnosti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Koristiće se SEO optimizacija u kombinacijia sa Google Analytics tehnologijom kako bi se pratila efikasnost u vidu broja posetilaca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 taj način će na kraju reklamiranja proizvoda biti omogućena precizna procena urađenog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endParaRPr b="0" lang="sr-Latn-RS" sz="1600" spc="-1" strike="noStrike"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1"/>
          <a:stretch/>
        </p:blipFill>
        <p:spPr>
          <a:xfrm>
            <a:off x="5033160" y="2021760"/>
            <a:ext cx="6728760" cy="359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014000" y="1332000"/>
            <a:ext cx="3815280" cy="198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sr-Latn-RS" sz="6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Pitanja?</a:t>
            </a:r>
            <a:endParaRPr b="0" lang="sr-Latn-RS" sz="6600" spc="-1" strike="noStrike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536760" y="4018320"/>
            <a:ext cx="882468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Divjak Marko 0084/2017</a:t>
            </a:r>
            <a:endParaRPr b="0" lang="sr-Latn-R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Mitić Natalija 0085/2017</a:t>
            </a: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SADRŽAJ</a:t>
            </a:r>
            <a:br/>
            <a:endParaRPr b="0" lang="sr-Latn-RS" sz="42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 koordinatoru projekta</a:t>
            </a:r>
            <a:endParaRPr b="0" lang="sr-Latn-R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Apstrakt projekta</a:t>
            </a:r>
            <a:endParaRPr b="0" lang="sr-Latn-R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Analiza tržišta</a:t>
            </a:r>
            <a:endParaRPr b="0" lang="sr-Latn-R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Značaj projekta</a:t>
            </a:r>
            <a:endParaRPr b="0" lang="sr-Latn-R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Marketinške aktivnosti</a:t>
            </a: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82320" y="898200"/>
            <a:ext cx="4819680" cy="80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O koordinatoru projekta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60000" y="2088000"/>
            <a:ext cx="5400000" cy="410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Koordinator projekta MIS je Elektrotehnički fakultet u Beogradu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Sa tradicijom dugom 72 godine ima veliko iskustvo sa izradom i upravljanjem velikim projektima od značaja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Misija fakulteta je obrazovati studente koji će nositi tehnološki i društveni razvoj Srbije kroz nastavu elektrotehnike i računarstva, stvarati nova znanja kroz međunarodno priznata istraživanja, biti ustanova visokih akademskih vrednosti i etičkih kriterijuma, mesto kritičkog razmišljanja i jednakosti svih članova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Vizija fakulteta je da kao vodeća srpska visokoškolska i istraživačka ustanova bude integrisana i konkurent u evropskom visokoobrazovnom i istraživačkom prostoru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0" name="Content Placeholder 6" descr=""/>
          <p:cNvPicPr/>
          <p:nvPr/>
        </p:nvPicPr>
        <p:blipFill>
          <a:blip r:embed="rId1"/>
          <a:stretch/>
        </p:blipFill>
        <p:spPr>
          <a:xfrm>
            <a:off x="6224040" y="2016000"/>
            <a:ext cx="5511960" cy="291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60000" y="497160"/>
            <a:ext cx="5605200" cy="101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Apstrakt projekta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04920" y="2189520"/>
            <a:ext cx="567108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Tokom poslednjih nekoliko godina može se primetiti porast u broju migranata, a posebno izbeglica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Najveći problem je nemogućnost vođenja evidencije, odnosno registrovanja migranata čime im nije omogućena potpuna integracija u društvo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Projekat MIS predstavlja jedinstveno rešenje ovog dualnog problema, doprinoseći što većoj, boljoj i bržoj integraciji migranata u društvo i državu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Glavni fokus MIS projekta jeste na poboljšanju privatnog i poslovnog aspekta života migranata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Sistem se sastoji od softvera za registraciju i kreiranje identifikacionih kartica i od veb portala koji stoji na usluzi korisnicima identifikacionih kartica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3" name="Picture 362" descr=""/>
          <p:cNvPicPr/>
          <p:nvPr/>
        </p:nvPicPr>
        <p:blipFill>
          <a:blip r:embed="rId1"/>
          <a:stretch/>
        </p:blipFill>
        <p:spPr>
          <a:xfrm>
            <a:off x="6284520" y="2197800"/>
            <a:ext cx="5451120" cy="363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32000" y="0"/>
            <a:ext cx="3979440" cy="14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Analiza tržišta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892840" y="1737360"/>
            <a:ext cx="4258800" cy="39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Cilj analize tržišta je da odgovori na neka od sledećih pitanja:</a:t>
            </a:r>
            <a:endParaRPr b="0" lang="sr-Latn-R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 su potencijalni korisnici?</a:t>
            </a:r>
            <a:endParaRPr b="0" lang="sr-Latn-R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Koliko ih ima?</a:t>
            </a:r>
            <a:endParaRPr b="0" lang="sr-Latn-R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Koliko su spremni da plate za rešenje problema?</a:t>
            </a:r>
            <a:endParaRPr b="0" lang="sr-Latn-R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 je glavna konkurencija?</a:t>
            </a:r>
            <a:endParaRPr b="0" lang="sr-Latn-RS" sz="1600" spc="-1" strike="noStrike">
              <a:latin typeface="Arial"/>
            </a:endParaRPr>
          </a:p>
          <a:p>
            <a:pPr lvl="1" marL="432000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Koji su najveći izazovi uspeha? 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6" name="Picture 365" descr=""/>
          <p:cNvPicPr/>
          <p:nvPr/>
        </p:nvPicPr>
        <p:blipFill>
          <a:blip r:embed="rId1"/>
          <a:stretch/>
        </p:blipFill>
        <p:spPr>
          <a:xfrm>
            <a:off x="576000" y="1800000"/>
            <a:ext cx="4535640" cy="453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32000" y="0"/>
            <a:ext cx="9432000" cy="14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Analiza tržišta – potencijalni kupci</a:t>
            </a:r>
            <a:endParaRPr b="0" lang="sr-Latn-RS" sz="3600" spc="-1" strike="noStrike">
              <a:latin typeface="Arial"/>
            </a:endParaRPr>
          </a:p>
        </p:txBody>
      </p:sp>
      <p:graphicFrame>
        <p:nvGraphicFramePr>
          <p:cNvPr id="368" name="Table 2"/>
          <p:cNvGraphicFramePr/>
          <p:nvPr/>
        </p:nvGraphicFramePr>
        <p:xfrm>
          <a:off x="1140840" y="1842840"/>
          <a:ext cx="8953920" cy="4249440"/>
        </p:xfrm>
        <a:graphic>
          <a:graphicData uri="http://schemas.openxmlformats.org/drawingml/2006/table">
            <a:tbl>
              <a:tblPr/>
              <a:tblGrid>
                <a:gridCol w="4476960"/>
                <a:gridCol w="4476960"/>
              </a:tblGrid>
              <a:tr h="1620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Država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Broj prihvaćenih migranata u 2017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SAD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1,127,200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Nemačka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860,100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Velika Britanija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342,200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Španija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324,100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Kanada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286,500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Francuska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258,900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Australija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218,100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Italija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216,900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8628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Holandija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141,500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8700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Švedska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132,200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32000" y="0"/>
            <a:ext cx="9432000" cy="144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  <a:ea typeface="DejaVu Sans"/>
              </a:rPr>
              <a:t>Analiza tržišta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304920" y="2189520"/>
            <a:ext cx="9919080" cy="383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Prisutan je veliki broj zemalja koje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imaju konstantan rastući trend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prihvatanja migranta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Te zemlje su suočene sa velikim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administrativnim problemom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evidentiranja ljudi, kao i sa brojnim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problemima integracije migranata u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društvo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 obzirom na dugoročna predviđanja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razvoja ovog problema takve zemlje će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morati da se suoče sa povećanim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izdacima u javnom sektoru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SAD troši više novca na kontrolu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migranata u zadnjih 17 godina – budžet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vladinih agencija za kontrolu migracije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je porastao sa 1,5 na 4,7 milijardi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dolara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MIS sistem predstavlja efikasno i brzo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rešenje mnogih administrativnih i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logističkih zahteva koje migracija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postavlja pred vlade svih država sveta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Najveći izazovi u promociji i primeni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MIS sistema je spora i složena reakcija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državnih organa na ovakve promene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Ovaj sistem predstavlja jedinstveno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rešenje na tržištu koje do sada nije </a:t>
            </a: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viđeno i time bi bio lider u ovoj oblasti</a:t>
            </a:r>
            <a:endParaRPr b="0" lang="sr-Latn-RS" sz="1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20840" y="288000"/>
            <a:ext cx="8824680" cy="107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Značaj projekta</a:t>
            </a:r>
            <a:r>
              <a:rPr b="0" lang="sr-Latn-RS" sz="4000" spc="-1" strike="noStrike">
                <a:solidFill>
                  <a:srgbClr val="ebebeb"/>
                </a:solidFill>
                <a:latin typeface="Century Gothic"/>
                <a:ea typeface="DejaVu Sans"/>
              </a:rPr>
              <a:t>:</a:t>
            </a:r>
            <a:endParaRPr b="0" lang="sr-Latn-RS" sz="40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21200" y="1881720"/>
            <a:ext cx="4258800" cy="39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Efikasnija integracija migranata u društvo i državu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Efikasnije vođenje statistike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Pružanje migrantima mogućnosti za ostvarivanje prava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Formiranje baze migranata kojom bi se omogućilo ponovno stupanje u kontakt razdvojenih članova porodice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Projekat olakšava administrativne poslove vladinim agencijama</a:t>
            </a:r>
            <a:endParaRPr b="0" lang="sr-Latn-RS" sz="1600" spc="-1" strike="noStrike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Projekat pruža priliku korisnicima identifikacionih kartica da se bolje integrišu u društvo i da imaju direktan pristup proverenim informacijama od značaja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4715640" y="1937160"/>
            <a:ext cx="7052400" cy="396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63080" y="800280"/>
            <a:ext cx="1202796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Marketinške aktivnosti</a:t>
            </a:r>
            <a:endParaRPr b="0" lang="sr-Latn-RS" sz="4200" spc="-1" strike="noStrike">
              <a:latin typeface="Arial"/>
            </a:endParaRPr>
          </a:p>
        </p:txBody>
      </p:sp>
      <p:graphicFrame>
        <p:nvGraphicFramePr>
          <p:cNvPr id="375" name="Table 2"/>
          <p:cNvGraphicFramePr/>
          <p:nvPr/>
        </p:nvGraphicFramePr>
        <p:xfrm>
          <a:off x="1428480" y="1934280"/>
          <a:ext cx="9083520" cy="3599280"/>
        </p:xfrm>
        <a:graphic>
          <a:graphicData uri="http://schemas.openxmlformats.org/drawingml/2006/table">
            <a:tbl>
              <a:tblPr/>
              <a:tblGrid>
                <a:gridCol w="3026880"/>
                <a:gridCol w="3026880"/>
                <a:gridCol w="3029760"/>
              </a:tblGrid>
              <a:tr h="71964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Aktivnost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Datum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Budžet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Predstavljanje vladinim organizacijama na </a:t>
                      </a:r>
                      <a:r>
                        <a:rPr b="0" lang="sr-Latn-RS" sz="1800" spc="-1" strike="noStrike">
                          <a:latin typeface="Arial"/>
                        </a:rPr>
                        <a:t>međunarodnim konferencijama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01.01.2023. - 01.08.2023.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10 000 EUR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Online reklame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01.01.2023. - 01.10.2023.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17 000 EUR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719640"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Reklamiranje proizvoda putem e-pošte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01.01.2023. - 01.12.2023.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/>
                    <a:p>
                      <a:r>
                        <a:rPr b="0" lang="sr-Latn-RS" sz="1800" spc="-1" strike="noStrike">
                          <a:latin typeface="Arial"/>
                        </a:rPr>
                        <a:t>3 000 EUR</a:t>
                      </a:r>
                      <a:endParaRPr b="0" lang="sr-Latn-R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244</TotalTime>
  <Application>LibreOffice/6.0.7.3$Linux_X86_64 LibreOffice_project/00m0$Build-3</Application>
  <Words>372</Words>
  <Paragraphs>83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2019-04-13T16:00:27Z</dcterms:created>
  <dc:creator>Elektro Kosmet</dc:creator>
  <dc:description/>
  <dc:language>sr-Latn-RS</dc:language>
  <cp:lastModifiedBy/>
  <dcterms:modified xsi:type="dcterms:W3CDTF">2020-06-12T12:45:30Z</dcterms:modified>
  <cp:revision>31</cp:revision>
  <dc:subject/>
  <dc:title>MEHWO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